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5" r:id="rId9"/>
    <p:sldId id="277" r:id="rId10"/>
    <p:sldId id="278" r:id="rId11"/>
    <p:sldId id="279" r:id="rId12"/>
    <p:sldId id="283" r:id="rId13"/>
    <p:sldId id="280" r:id="rId14"/>
    <p:sldId id="281" r:id="rId15"/>
    <p:sldId id="282" r:id="rId16"/>
    <p:sldId id="284" r:id="rId17"/>
    <p:sldId id="276" r:id="rId18"/>
    <p:sldId id="259" r:id="rId19"/>
    <p:sldId id="260" r:id="rId20"/>
    <p:sldId id="261" r:id="rId21"/>
    <p:sldId id="262" r:id="rId22"/>
    <p:sldId id="263" r:id="rId23"/>
    <p:sldId id="266" r:id="rId24"/>
    <p:sldId id="267" r:id="rId25"/>
    <p:sldId id="268" r:id="rId26"/>
    <p:sldId id="285" r:id="rId27"/>
    <p:sldId id="269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DF44C-E9F1-E345-854F-6FC7D9A485A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D9068-007F-B044-A879-116CE9282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Diabetic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dermopathy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9068-007F-B044-A879-116CE9282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5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Acanthosis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nigricans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9068-007F-B044-A879-116CE92825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0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Necrobiosis </a:t>
            </a:r>
            <a:r>
              <a:rPr lang="en-US" dirty="0" err="1" smtClean="0"/>
              <a:t>lipodica</a:t>
            </a:r>
            <a:r>
              <a:rPr lang="en-US" dirty="0" smtClean="0"/>
              <a:t> </a:t>
            </a:r>
            <a:r>
              <a:rPr lang="en-US" dirty="0" err="1" smtClean="0"/>
              <a:t>diabeticorum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9068-007F-B044-A879-116CE9282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Diabetic bullae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9068-007F-B044-A879-116CE9282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0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Eruptive Xanthomas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9068-007F-B044-A879-116CE92825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Papilledema grade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9068-007F-B044-A879-116CE92825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1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Diabetic retinopathy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9068-007F-B044-A879-116CE9282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4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6/10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9068-007F-B044-A879-116CE92825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Academic half day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Rama Narayanan MD FACP</a:t>
            </a:r>
          </a:p>
          <a:p>
            <a:r>
              <a:rPr lang="en-US" dirty="0" smtClean="0"/>
              <a:t>July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</a:t>
            </a:r>
            <a:r>
              <a:rPr lang="en-US" dirty="0"/>
              <a:t>Mellitus - Discussion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HPI content</a:t>
            </a:r>
          </a:p>
          <a:p>
            <a:r>
              <a:rPr lang="en-US" dirty="0" smtClean="0"/>
              <a:t>ROS</a:t>
            </a:r>
          </a:p>
          <a:p>
            <a:r>
              <a:rPr lang="en-US" dirty="0" smtClean="0"/>
              <a:t>PE</a:t>
            </a:r>
          </a:p>
          <a:p>
            <a:r>
              <a:rPr lang="en-US" dirty="0" smtClean="0"/>
              <a:t>Medication </a:t>
            </a:r>
            <a:r>
              <a:rPr lang="en-US" dirty="0" err="1" smtClean="0"/>
              <a:t>manangement</a:t>
            </a:r>
            <a:endParaRPr lang="en-US" dirty="0" smtClean="0"/>
          </a:p>
          <a:p>
            <a:r>
              <a:rPr lang="en-US" dirty="0" smtClean="0"/>
              <a:t>A &amp; P</a:t>
            </a:r>
          </a:p>
          <a:p>
            <a:r>
              <a:rPr lang="en-US" dirty="0" smtClean="0"/>
              <a:t>SMT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Frequency of visits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HPI content</a:t>
            </a:r>
          </a:p>
          <a:p>
            <a:r>
              <a:rPr lang="en-US" dirty="0"/>
              <a:t>ROS</a:t>
            </a:r>
          </a:p>
          <a:p>
            <a:r>
              <a:rPr lang="en-US" dirty="0"/>
              <a:t>PE</a:t>
            </a:r>
          </a:p>
          <a:p>
            <a:r>
              <a:rPr lang="en-US" dirty="0"/>
              <a:t>Medication </a:t>
            </a:r>
            <a:r>
              <a:rPr lang="en-US" dirty="0" err="1"/>
              <a:t>manangement</a:t>
            </a:r>
            <a:endParaRPr lang="en-US" dirty="0"/>
          </a:p>
          <a:p>
            <a:r>
              <a:rPr lang="en-US" dirty="0"/>
              <a:t>A &amp; P</a:t>
            </a:r>
          </a:p>
          <a:p>
            <a:r>
              <a:rPr lang="en-US" dirty="0"/>
              <a:t>SMT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Frequency of visits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Hyperlipidemia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HPI content</a:t>
            </a:r>
          </a:p>
          <a:p>
            <a:r>
              <a:rPr lang="en-US" dirty="0"/>
              <a:t>ROS</a:t>
            </a:r>
          </a:p>
          <a:p>
            <a:r>
              <a:rPr lang="en-US" dirty="0"/>
              <a:t>PE</a:t>
            </a:r>
          </a:p>
          <a:p>
            <a:r>
              <a:rPr lang="en-US" dirty="0"/>
              <a:t>Medication </a:t>
            </a:r>
            <a:r>
              <a:rPr lang="en-US" dirty="0" err="1"/>
              <a:t>manangement</a:t>
            </a:r>
            <a:endParaRPr lang="en-US" dirty="0"/>
          </a:p>
          <a:p>
            <a:r>
              <a:rPr lang="en-US" dirty="0"/>
              <a:t>A &amp; P</a:t>
            </a:r>
          </a:p>
          <a:p>
            <a:r>
              <a:rPr lang="en-US" dirty="0"/>
              <a:t>SMT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Frequency of visits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HPI content</a:t>
            </a:r>
          </a:p>
          <a:p>
            <a:r>
              <a:rPr lang="en-US" dirty="0"/>
              <a:t>ROS</a:t>
            </a:r>
          </a:p>
          <a:p>
            <a:r>
              <a:rPr lang="en-US" dirty="0"/>
              <a:t>PE</a:t>
            </a:r>
          </a:p>
          <a:p>
            <a:r>
              <a:rPr lang="en-US" dirty="0"/>
              <a:t>Medication </a:t>
            </a:r>
            <a:r>
              <a:rPr lang="en-US" dirty="0" err="1"/>
              <a:t>manangement</a:t>
            </a:r>
            <a:endParaRPr lang="en-US" dirty="0"/>
          </a:p>
          <a:p>
            <a:r>
              <a:rPr lang="en-US" dirty="0"/>
              <a:t>A &amp; P</a:t>
            </a:r>
          </a:p>
          <a:p>
            <a:r>
              <a:rPr lang="en-US" dirty="0"/>
              <a:t>SMT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Frequency of visits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HPI content</a:t>
            </a:r>
          </a:p>
          <a:p>
            <a:r>
              <a:rPr lang="en-US" dirty="0"/>
              <a:t>ROS</a:t>
            </a:r>
          </a:p>
          <a:p>
            <a:r>
              <a:rPr lang="en-US" dirty="0"/>
              <a:t>PE</a:t>
            </a:r>
          </a:p>
          <a:p>
            <a:r>
              <a:rPr lang="en-US" dirty="0"/>
              <a:t>Medication </a:t>
            </a:r>
            <a:r>
              <a:rPr lang="en-US" dirty="0" err="1"/>
              <a:t>manangement</a:t>
            </a:r>
            <a:endParaRPr lang="en-US" dirty="0"/>
          </a:p>
          <a:p>
            <a:r>
              <a:rPr lang="en-US" dirty="0"/>
              <a:t>A &amp; P</a:t>
            </a:r>
          </a:p>
          <a:p>
            <a:r>
              <a:rPr lang="en-US" dirty="0"/>
              <a:t>SMT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Frequency of visits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Asthma/ 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HPI content</a:t>
            </a:r>
          </a:p>
          <a:p>
            <a:r>
              <a:rPr lang="en-US" dirty="0"/>
              <a:t>ROS</a:t>
            </a:r>
          </a:p>
          <a:p>
            <a:r>
              <a:rPr lang="en-US" dirty="0"/>
              <a:t>PE</a:t>
            </a:r>
          </a:p>
          <a:p>
            <a:r>
              <a:rPr lang="en-US" dirty="0"/>
              <a:t>Medication </a:t>
            </a:r>
            <a:r>
              <a:rPr lang="en-US" dirty="0" err="1"/>
              <a:t>manangement</a:t>
            </a:r>
            <a:endParaRPr lang="en-US" dirty="0"/>
          </a:p>
          <a:p>
            <a:r>
              <a:rPr lang="en-US" dirty="0"/>
              <a:t>A &amp; P</a:t>
            </a:r>
          </a:p>
          <a:p>
            <a:r>
              <a:rPr lang="en-US" dirty="0"/>
              <a:t>SMT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Frequency of visits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HPI content</a:t>
            </a:r>
          </a:p>
          <a:p>
            <a:r>
              <a:rPr lang="en-US" dirty="0"/>
              <a:t>ROS</a:t>
            </a:r>
          </a:p>
          <a:p>
            <a:r>
              <a:rPr lang="en-US" dirty="0"/>
              <a:t>PE</a:t>
            </a:r>
          </a:p>
          <a:p>
            <a:r>
              <a:rPr lang="en-US" dirty="0"/>
              <a:t>Medication </a:t>
            </a:r>
            <a:r>
              <a:rPr lang="en-US" dirty="0" err="1"/>
              <a:t>manangement</a:t>
            </a:r>
            <a:endParaRPr lang="en-US" dirty="0"/>
          </a:p>
          <a:p>
            <a:r>
              <a:rPr lang="en-US" dirty="0"/>
              <a:t>A &amp; P</a:t>
            </a:r>
          </a:p>
          <a:p>
            <a:r>
              <a:rPr lang="en-US" dirty="0"/>
              <a:t>SMT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Frequency of visits</a:t>
            </a:r>
          </a:p>
        </p:txBody>
      </p:sp>
    </p:spTree>
    <p:extLst>
      <p:ext uri="{BB962C8B-B14F-4D97-AF65-F5344CB8AC3E}">
        <p14:creationId xmlns:p14="http://schemas.microsoft.com/office/powerpoint/2010/main" val="6534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through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84300"/>
            <a:ext cx="82296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029" y="508642"/>
            <a:ext cx="4686300" cy="298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9" y="2467510"/>
            <a:ext cx="762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meaningful learning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-Impact facts</a:t>
            </a:r>
          </a:p>
          <a:p>
            <a:r>
              <a:rPr lang="en-US" dirty="0" smtClean="0"/>
              <a:t>CP – Clinical pearls</a:t>
            </a:r>
          </a:p>
          <a:p>
            <a:r>
              <a:rPr lang="en-US" dirty="0" smtClean="0"/>
              <a:t>MSFM – Multiple small feedings of the mind</a:t>
            </a:r>
          </a:p>
          <a:p>
            <a:r>
              <a:rPr lang="en-US" dirty="0" smtClean="0"/>
              <a:t>LTI – Learn through images</a:t>
            </a:r>
          </a:p>
          <a:p>
            <a:r>
              <a:rPr lang="en-US" dirty="0" smtClean="0"/>
              <a:t>Guidelines</a:t>
            </a:r>
          </a:p>
          <a:p>
            <a:r>
              <a:rPr lang="en-US" dirty="0" smtClean="0"/>
              <a:t>BP - Board pearls</a:t>
            </a:r>
          </a:p>
          <a:p>
            <a:r>
              <a:rPr lang="en-US" dirty="0" smtClean="0"/>
              <a:t>PE – Physical exam</a:t>
            </a:r>
          </a:p>
          <a:p>
            <a:r>
              <a:rPr lang="en-US" dirty="0" smtClean="0"/>
              <a:t>Office practice skills – Billing &amp; coding / MIPS/ FQHC/MU….</a:t>
            </a:r>
          </a:p>
          <a:p>
            <a:r>
              <a:rPr lang="en-US" dirty="0" smtClean="0"/>
              <a:t>HVC – High Value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12" y="2303873"/>
            <a:ext cx="3075112" cy="359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96" y="877514"/>
            <a:ext cx="3454400" cy="234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368" y="287141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64" y="482600"/>
            <a:ext cx="2806700" cy="3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204" y="482600"/>
            <a:ext cx="5283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1" y="4465762"/>
            <a:ext cx="3667874" cy="2541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0"/>
            <a:ext cx="8204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247650"/>
            <a:ext cx="73660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933450"/>
            <a:ext cx="635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0" y="1263650"/>
            <a:ext cx="5461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– 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Blaufuss.org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4" y="1316449"/>
            <a:ext cx="4775200" cy="367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809" y="536826"/>
            <a:ext cx="6815191" cy="522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Screening – USPSTF –</a:t>
            </a:r>
            <a:r>
              <a:rPr lang="en-US" dirty="0" err="1" smtClean="0"/>
              <a:t>ePSS</a:t>
            </a:r>
            <a:r>
              <a:rPr lang="en-US" smtClean="0"/>
              <a:t> app</a:t>
            </a:r>
            <a:endParaRPr lang="en-US" dirty="0" smtClean="0"/>
          </a:p>
          <a:p>
            <a:r>
              <a:rPr lang="en-US" dirty="0" smtClean="0"/>
              <a:t>Immunizations – CDC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4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Landmark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• DASH ( 1997 </a:t>
            </a:r>
            <a:r>
              <a:rPr lang="cs-CZ" dirty="0" err="1"/>
              <a:t>Nejm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• PREDIMED ( 2013 </a:t>
            </a:r>
            <a:r>
              <a:rPr lang="cs-CZ" dirty="0" err="1"/>
              <a:t>Nejm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• LOOK AHEAD (2013 </a:t>
            </a:r>
            <a:r>
              <a:rPr lang="cs-CZ" dirty="0" err="1"/>
              <a:t>Nejm</a:t>
            </a:r>
            <a:r>
              <a:rPr lang="cs-CZ" dirty="0" smtClean="0"/>
              <a:t>) </a:t>
            </a:r>
          </a:p>
          <a:p>
            <a:r>
              <a:rPr lang="cs-CZ" dirty="0" smtClean="0"/>
              <a:t>• </a:t>
            </a:r>
            <a:r>
              <a:rPr lang="cs-CZ" dirty="0"/>
              <a:t>STAR D (2006 AJP)</a:t>
            </a:r>
            <a:br>
              <a:rPr lang="cs-CZ" dirty="0"/>
            </a:br>
            <a:r>
              <a:rPr lang="cs-CZ" dirty="0"/>
              <a:t>• SADHART (2002 JAMA) </a:t>
            </a:r>
          </a:p>
        </p:txBody>
      </p:sp>
    </p:spTree>
    <p:extLst>
      <p:ext uri="{BB962C8B-B14F-4D97-AF65-F5344CB8AC3E}">
        <p14:creationId xmlns:p14="http://schemas.microsoft.com/office/powerpoint/2010/main" val="7719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 (1997 </a:t>
            </a:r>
            <a:r>
              <a:rPr lang="en-US" dirty="0" err="1" smtClean="0"/>
              <a:t>Nejm</a:t>
            </a:r>
            <a:r>
              <a:rPr lang="en-US" dirty="0" smtClean="0"/>
              <a:t>) Dietary Approaches to stop 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Multicenter, non-blind, parallel-group, randomized, controlled trial </a:t>
            </a:r>
          </a:p>
          <a:p>
            <a:r>
              <a:rPr lang="en-US" dirty="0"/>
              <a:t>N=459, Diet rich in fruits &amp; vegetables (n=154), Combination diet (n=151), Control diet (n=154) </a:t>
            </a:r>
          </a:p>
          <a:p>
            <a:r>
              <a:rPr lang="en-US" dirty="0"/>
              <a:t>Primary outcome: Change in resting DBP • </a:t>
            </a:r>
            <a:r>
              <a:rPr lang="en-US" b="1" dirty="0"/>
              <a:t>Intervention</a:t>
            </a:r>
            <a:r>
              <a:rPr lang="en-US" dirty="0"/>
              <a:t>: 8 weeks of assigned diets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PREDIMED (2013 </a:t>
            </a:r>
            <a:r>
              <a:rPr lang="en-US" dirty="0" err="1" smtClean="0"/>
              <a:t>Nejm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Details: </a:t>
            </a:r>
            <a:r>
              <a:rPr lang="en-US" dirty="0"/>
              <a:t>7447 individuals at a high cardiovascular risk were randomized to a Mediterranean diet with added olive oil, a Mediterranean diet with added nuts, or a low-fat control group. The study went on for 4.8 years. </a:t>
            </a:r>
          </a:p>
          <a:p>
            <a:r>
              <a:rPr lang="en-US" dirty="0"/>
              <a:t>• In this paper, researchers primarily looked at the pooled risk of heart attack, stroke and death from cardiovascular causes. </a:t>
            </a:r>
          </a:p>
          <a:p>
            <a:r>
              <a:rPr lang="en-US" dirty="0"/>
              <a:t>• </a:t>
            </a:r>
            <a:r>
              <a:rPr lang="en-US" b="1" dirty="0"/>
              <a:t>Results: </a:t>
            </a:r>
            <a:r>
              <a:rPr lang="en-US" dirty="0"/>
              <a:t>The risk of of combined heart attack, stroke and death from cardiovascular disease was reduced by 30% in the Med + Olive Oil group, and 28% in the Med + Nuts group.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NLST ( 2011 </a:t>
            </a:r>
            <a:r>
              <a:rPr lang="en-US" dirty="0" err="1" smtClean="0"/>
              <a:t>Nejm</a:t>
            </a:r>
            <a:r>
              <a:rPr lang="en-US" dirty="0" smtClean="0"/>
              <a:t> - National Lung Cancer Screening Trial)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Clinical Question - Among patients at high risk for lung cancer, do low-dose screening CT scans reduce mortality when compared to screening CXRs? </a:t>
            </a:r>
          </a:p>
          <a:p>
            <a:r>
              <a:rPr lang="en-US" dirty="0"/>
              <a:t>  Multicenter, parallel-group, randomized, controlled trial </a:t>
            </a:r>
          </a:p>
          <a:p>
            <a:r>
              <a:rPr lang="en-US" dirty="0"/>
              <a:t>  N=53,454 /Low-dose CT scan (n=26,722)/CXR (n=26,732) </a:t>
            </a:r>
          </a:p>
          <a:p>
            <a:r>
              <a:rPr lang="en-US" dirty="0"/>
              <a:t>  Setting: 33 centers in the US/ Enrollment: 2002-2004 </a:t>
            </a:r>
          </a:p>
          <a:p>
            <a:r>
              <a:rPr lang="en-US" dirty="0"/>
              <a:t>  Follow-up: median 6.5 years </a:t>
            </a:r>
          </a:p>
          <a:p>
            <a:r>
              <a:rPr lang="en-US" dirty="0"/>
              <a:t>  IC - Age 55-74 years/≥30 pack-year smoking history/Quit smoking ≤15 years prior </a:t>
            </a:r>
          </a:p>
          <a:p>
            <a:r>
              <a:rPr lang="en-US" dirty="0"/>
              <a:t>  PO – Lung cancer deaths </a:t>
            </a:r>
          </a:p>
          <a:p>
            <a:r>
              <a:rPr lang="en-US" dirty="0"/>
              <a:t>  Funding – National cancer institute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COLONPREV ( 2012 </a:t>
            </a:r>
            <a:r>
              <a:rPr lang="en-US" dirty="0" err="1" smtClean="0"/>
              <a:t>Nejm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Clinical Question -In asymptomatic adults age 50-69, is fecal immunochemical testing (FIT) every 2 years </a:t>
            </a:r>
            <a:r>
              <a:rPr lang="en-US" dirty="0" err="1"/>
              <a:t>noninferior</a:t>
            </a:r>
            <a:r>
              <a:rPr lang="en-US" dirty="0"/>
              <a:t> to colonoscopy in terms of reduction of colorectal cancer mortality? </a:t>
            </a:r>
          </a:p>
          <a:p>
            <a:r>
              <a:rPr lang="en-US" dirty="0"/>
              <a:t>  Multicenter randomized, controlled </a:t>
            </a:r>
            <a:r>
              <a:rPr lang="en-US" dirty="0" err="1"/>
              <a:t>noninferiority</a:t>
            </a:r>
            <a:r>
              <a:rPr lang="en-US" dirty="0"/>
              <a:t> trial </a:t>
            </a:r>
          </a:p>
          <a:p>
            <a:r>
              <a:rPr lang="en-US" dirty="0"/>
              <a:t>  N=53,302 /FIT, every 2 years (n=26,703)/Colonoscopy, one time </a:t>
            </a:r>
          </a:p>
          <a:p>
            <a:r>
              <a:rPr lang="en-US" dirty="0"/>
              <a:t>(n=26,599) </a:t>
            </a:r>
          </a:p>
          <a:p>
            <a:r>
              <a:rPr lang="en-US" dirty="0"/>
              <a:t>  Setting: 15 centers in Spain /Enrollment: June 2009 to June 2011 </a:t>
            </a:r>
          </a:p>
          <a:p>
            <a:r>
              <a:rPr lang="en-US" dirty="0"/>
              <a:t>  Follow-up: Ten-year follow-up will be complete in June 2021 </a:t>
            </a:r>
          </a:p>
          <a:p>
            <a:r>
              <a:rPr lang="en-US" dirty="0"/>
              <a:t>  Primary outcome: Reduction in rate of death from colorectal cancer at 10 years </a:t>
            </a:r>
          </a:p>
          <a:p>
            <a:r>
              <a:rPr lang="en-US" dirty="0"/>
              <a:t>  Funding - </a:t>
            </a:r>
            <a:r>
              <a:rPr lang="en-US" dirty="0" err="1"/>
              <a:t>Asociación</a:t>
            </a:r>
            <a:r>
              <a:rPr lang="en-US" dirty="0"/>
              <a:t> </a:t>
            </a:r>
            <a:r>
              <a:rPr lang="en-US" dirty="0" err="1"/>
              <a:t>Española</a:t>
            </a:r>
            <a:r>
              <a:rPr lang="en-US" dirty="0"/>
              <a:t> contra el </a:t>
            </a:r>
            <a:r>
              <a:rPr lang="en-US" dirty="0" err="1" smtClean="0"/>
              <a:t>Cáncer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85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MSFM – Multiple small feedings of the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disease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281</TotalTime>
  <Words>478</Words>
  <Application>Microsoft Office PowerPoint</Application>
  <PresentationFormat>Custom</PresentationFormat>
  <Paragraphs>131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Berlin</vt:lpstr>
      <vt:lpstr>Academic half day</vt:lpstr>
      <vt:lpstr>Enjoy meaningful learning </vt:lpstr>
      <vt:lpstr>Impact facts</vt:lpstr>
      <vt:lpstr>Landmark Trials</vt:lpstr>
      <vt:lpstr>DASH (1997 Nejm) Dietary Approaches to stop Hypertension</vt:lpstr>
      <vt:lpstr>PREDIMED (2013 Nejm)</vt:lpstr>
      <vt:lpstr>NLST ( 2011 Nejm - National Lung Cancer Screening Trial)</vt:lpstr>
      <vt:lpstr>COLONPREV ( 2012 Nejm)</vt:lpstr>
      <vt:lpstr>MSFM – Multiple small feedings of the mind</vt:lpstr>
      <vt:lpstr>Diabetes Mellitus - Discussion points </vt:lpstr>
      <vt:lpstr>Hypertension</vt:lpstr>
      <vt:lpstr>Hyperlipidemia</vt:lpstr>
      <vt:lpstr>Depression</vt:lpstr>
      <vt:lpstr>Obesity</vt:lpstr>
      <vt:lpstr>Asthma/ COPD</vt:lpstr>
      <vt:lpstr>Chronic Pain</vt:lpstr>
      <vt:lpstr>Learn through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 – Physical exam</vt:lpstr>
      <vt:lpstr>PowerPoint Presentation</vt:lpstr>
      <vt:lpstr>Guidelines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half day</dc:title>
  <dc:creator>Narayan,Lokranj</dc:creator>
  <cp:lastModifiedBy>Rama Narayanan</cp:lastModifiedBy>
  <cp:revision>10</cp:revision>
  <dcterms:created xsi:type="dcterms:W3CDTF">2017-07-07T01:36:30Z</dcterms:created>
  <dcterms:modified xsi:type="dcterms:W3CDTF">2017-07-19T13:16:51Z</dcterms:modified>
</cp:coreProperties>
</file>